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4"/>
  </p:notesMasterIdLst>
  <p:sldIdLst>
    <p:sldId id="268" r:id="rId2"/>
    <p:sldId id="269" r:id="rId3"/>
    <p:sldId id="270" r:id="rId4"/>
    <p:sldId id="271" r:id="rId5"/>
    <p:sldId id="272" r:id="rId6"/>
    <p:sldId id="274" r:id="rId7"/>
    <p:sldId id="273" r:id="rId8"/>
    <p:sldId id="275" r:id="rId9"/>
    <p:sldId id="276" r:id="rId10"/>
    <p:sldId id="278" r:id="rId11"/>
    <p:sldId id="279" r:id="rId12"/>
    <p:sldId id="280" r:id="rId13"/>
    <p:sldId id="281" r:id="rId14"/>
    <p:sldId id="283" r:id="rId15"/>
    <p:sldId id="299" r:id="rId16"/>
    <p:sldId id="287" r:id="rId17"/>
    <p:sldId id="294" r:id="rId18"/>
    <p:sldId id="295" r:id="rId19"/>
    <p:sldId id="301" r:id="rId20"/>
    <p:sldId id="297" r:id="rId21"/>
    <p:sldId id="300" r:id="rId22"/>
    <p:sldId id="298" r:id="rId23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3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600CB-0590-47E5-BB21-56232A5EE60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BACB1-D44E-4E0D-8EEB-FE088DA5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6047" y="1484760"/>
            <a:ext cx="8568531" cy="8893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756047" y="4720954"/>
            <a:ext cx="8568531" cy="8893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56047" y="1636694"/>
            <a:ext cx="8568531" cy="302387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975842" y="4527232"/>
            <a:ext cx="1008063" cy="100795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9454" y="1578761"/>
            <a:ext cx="8371119" cy="334641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055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575" y="4838192"/>
            <a:ext cx="6524685" cy="1179309"/>
          </a:xfrm>
        </p:spPr>
        <p:txBody>
          <a:bodyPr>
            <a:normAutofit/>
          </a:bodyPr>
          <a:lstStyle>
            <a:lvl1pPr marL="0" indent="0" algn="l">
              <a:buNone/>
              <a:defRPr sz="1984" b="0">
                <a:solidFill>
                  <a:schemeClr val="tx1"/>
                </a:solidFill>
              </a:defRPr>
            </a:lvl1pPr>
            <a:lvl2pPr marL="503972" indent="0" algn="ctr">
              <a:buNone/>
              <a:defRPr sz="1984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984"/>
            </a:lvl4pPr>
            <a:lvl5pPr marL="2015886" indent="0" algn="ctr">
              <a:buNone/>
              <a:defRPr sz="1984"/>
            </a:lvl5pPr>
            <a:lvl6pPr marL="2519858" indent="0" algn="ctr">
              <a:buNone/>
              <a:defRPr sz="1984"/>
            </a:lvl6pPr>
            <a:lvl7pPr marL="3023829" indent="0" algn="ctr">
              <a:buNone/>
              <a:defRPr sz="1984"/>
            </a:lvl7pPr>
            <a:lvl8pPr marL="3527801" indent="0" algn="ctr">
              <a:buNone/>
              <a:defRPr sz="1984"/>
            </a:lvl8pPr>
            <a:lvl9pPr marL="4031772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0B3E-9694-4693-81C3-5C6F1C9B2C6C}" type="datetime1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6061" y="6914584"/>
            <a:ext cx="5231844" cy="402483"/>
          </a:xfrm>
        </p:spPr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6316" y="4659700"/>
            <a:ext cx="987117" cy="705570"/>
          </a:xfrm>
        </p:spPr>
        <p:txBody>
          <a:bodyPr/>
          <a:lstStyle>
            <a:lvl1pPr>
              <a:defRPr sz="3086" b="1"/>
            </a:lvl1pPr>
          </a:lstStyle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C065-DFB9-477D-8935-55280B752204}" type="datetime1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2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587975"/>
            <a:ext cx="2110631" cy="6215733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055" y="587975"/>
            <a:ext cx="6205885" cy="62157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C509-5EA1-4C7D-A23B-2E93DC886E19}" type="datetime1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1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6658-E733-401E-A056-3BE9615E4583}" type="datetime1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421172"/>
            <a:ext cx="10080625" cy="2138502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831" y="1350662"/>
            <a:ext cx="7673876" cy="3880633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05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711" y="5533682"/>
            <a:ext cx="7484864" cy="1175949"/>
          </a:xfrm>
        </p:spPr>
        <p:txBody>
          <a:bodyPr anchor="t">
            <a:normAutofit/>
          </a:bodyPr>
          <a:lstStyle>
            <a:lvl1pPr marL="0" indent="0">
              <a:buNone/>
              <a:defRPr sz="1984" b="0">
                <a:solidFill>
                  <a:schemeClr val="accent1">
                    <a:lumMod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5441" y="6914584"/>
            <a:ext cx="2186376" cy="40248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EBC741-5FF9-4BAD-B304-DB57DC7FB655}" type="datetime1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3686" y="6914583"/>
            <a:ext cx="5231844" cy="40248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CECS 590 | Deep Learning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98789" y="2679312"/>
            <a:ext cx="1008063" cy="100795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564" y="2765274"/>
            <a:ext cx="982513" cy="794033"/>
          </a:xfrm>
        </p:spPr>
        <p:txBody>
          <a:bodyPr/>
          <a:lstStyle>
            <a:lvl1pPr>
              <a:defRPr sz="3086"/>
            </a:lvl1pPr>
          </a:lstStyle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047" y="2419096"/>
            <a:ext cx="4032250" cy="4384612"/>
          </a:xfrm>
        </p:spPr>
        <p:txBody>
          <a:bodyPr/>
          <a:lstStyle>
            <a:lvl1pPr>
              <a:defRPr sz="2205"/>
            </a:lvl1pPr>
            <a:lvl2pPr>
              <a:defRPr sz="1984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3088" y="2419096"/>
            <a:ext cx="4032250" cy="4384612"/>
          </a:xfrm>
        </p:spPr>
        <p:txBody>
          <a:bodyPr/>
          <a:lstStyle>
            <a:lvl1pPr>
              <a:defRPr sz="2205"/>
            </a:lvl1pPr>
            <a:lvl2pPr>
              <a:defRPr sz="1984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993C-BA93-440C-80AD-12CFF3928B67}" type="datetime1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4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047" y="2257823"/>
            <a:ext cx="4032250" cy="705570"/>
          </a:xfrm>
        </p:spPr>
        <p:txBody>
          <a:bodyPr anchor="ctr">
            <a:normAutofit/>
          </a:bodyPr>
          <a:lstStyle>
            <a:lvl1pPr marL="0" indent="0">
              <a:buNone/>
              <a:defRPr sz="2205" b="1">
                <a:solidFill>
                  <a:schemeClr val="accent1">
                    <a:lumMod val="75000"/>
                  </a:schemeClr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047" y="3023870"/>
            <a:ext cx="4032250" cy="3628644"/>
          </a:xfrm>
        </p:spPr>
        <p:txBody>
          <a:bodyPr/>
          <a:lstStyle>
            <a:lvl1pPr>
              <a:defRPr sz="2205"/>
            </a:lvl1pPr>
            <a:lvl2pPr>
              <a:defRPr sz="1984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4590" y="2257823"/>
            <a:ext cx="4032250" cy="705570"/>
          </a:xfrm>
        </p:spPr>
        <p:txBody>
          <a:bodyPr anchor="ctr">
            <a:normAutofit/>
          </a:bodyPr>
          <a:lstStyle>
            <a:lvl1pPr marL="0" indent="0">
              <a:buNone/>
              <a:defRPr sz="2205" b="1">
                <a:solidFill>
                  <a:schemeClr val="accent1">
                    <a:lumMod val="75000"/>
                  </a:schemeClr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14590" y="3023870"/>
            <a:ext cx="4032250" cy="3628644"/>
          </a:xfrm>
        </p:spPr>
        <p:txBody>
          <a:bodyPr/>
          <a:lstStyle>
            <a:lvl1pPr>
              <a:defRPr sz="2205"/>
            </a:lvl1pPr>
            <a:lvl2pPr>
              <a:defRPr sz="1984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51AD-0864-4AD9-83CF-0346B70B04F1}" type="datetime1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E278DC-AAF6-470B-A19D-DAB9A60AB0FB}" type="datetime1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2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B140-C7A9-488F-BE5F-8C5FD1E40975}" type="datetime1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7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65724" y="2"/>
            <a:ext cx="3214901" cy="755967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38" y="755967"/>
            <a:ext cx="2646164" cy="1915118"/>
          </a:xfrm>
        </p:spPr>
        <p:txBody>
          <a:bodyPr anchor="b">
            <a:normAutofit/>
          </a:bodyPr>
          <a:lstStyle>
            <a:lvl1pPr>
              <a:defRPr sz="308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43" y="755968"/>
            <a:ext cx="5549384" cy="5533682"/>
          </a:xfrm>
        </p:spPr>
        <p:txBody>
          <a:bodyPr/>
          <a:lstStyle>
            <a:lvl1pPr>
              <a:defRPr sz="2205"/>
            </a:lvl1pPr>
            <a:lvl2pPr>
              <a:defRPr sz="1984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038" y="2671085"/>
            <a:ext cx="2646164" cy="36286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02"/>
              </a:spcBef>
              <a:buNone/>
              <a:defRPr sz="1488">
                <a:solidFill>
                  <a:schemeClr val="accent1">
                    <a:lumMod val="50000"/>
                  </a:schemeClr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95645" y="6895264"/>
            <a:ext cx="433467" cy="433421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6DD9-0182-45B2-8044-A3D3580736F4}" type="datetime1">
              <a:rPr lang="en-US" smtClean="0"/>
              <a:t>5/11/2018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9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865724" y="2"/>
            <a:ext cx="3214901" cy="755967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38" y="755967"/>
            <a:ext cx="2646164" cy="1915118"/>
          </a:xfrm>
        </p:spPr>
        <p:txBody>
          <a:bodyPr anchor="b">
            <a:normAutofit/>
          </a:bodyPr>
          <a:lstStyle>
            <a:lvl1pPr>
              <a:defRPr sz="308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865723" cy="755967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038" y="2671085"/>
            <a:ext cx="2646164" cy="36286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02"/>
              </a:spcBef>
              <a:buNone/>
              <a:defRPr sz="1488">
                <a:solidFill>
                  <a:schemeClr val="accent1">
                    <a:lumMod val="50000"/>
                  </a:schemeClr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95645" y="6895264"/>
            <a:ext cx="433467" cy="433421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2A9-BE56-42B4-ABA6-68090865958F}" type="datetime1">
              <a:rPr lang="en-US" smtClean="0"/>
              <a:t>5/11/2018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395645" y="6895264"/>
            <a:ext cx="433467" cy="433421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047" y="534217"/>
            <a:ext cx="8568531" cy="1774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047" y="2338459"/>
            <a:ext cx="8568531" cy="446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6169" y="6914584"/>
            <a:ext cx="27066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DA0AD7-4EE6-404E-B4F4-6FCC3D804871}" type="datetime1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6047" y="6914584"/>
            <a:ext cx="523184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CECS 590 |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2300" y="6914584"/>
            <a:ext cx="52923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3" b="1" spc="-77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7D87A81-8BA1-4EE3-91D0-5180136C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63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01589" indent="-201589" algn="l" defTabSz="1007943" rtl="0" eaLnBrk="1" latinLnBrk="0" hangingPunct="1">
        <a:lnSpc>
          <a:spcPct val="90000"/>
        </a:lnSpc>
        <a:spcBef>
          <a:spcPts val="1323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indent="-201589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806354" indent="-201589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108737" indent="-201589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411120" indent="-201589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1763680" indent="-251986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094370" indent="-251986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2425060" indent="-251986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2755750" indent="-251986" algn="l" defTabSz="1007943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rid_search.html" TargetMode="External"/><Relationship Id="rId2" Type="http://schemas.openxmlformats.org/officeDocument/2006/relationships/hyperlink" Target="https://www.kaggle.com/kairosart/machine-learning-for-mental-health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ogistic_regression" TargetMode="External"/><Relationship Id="rId4" Type="http://schemas.openxmlformats.org/officeDocument/2006/relationships/hyperlink" Target="https://machinelearningmastery.com/bagging-and-random-forest-ensemble-algorithms-for-machine-learnin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FE59D-14F9-4963-99C1-BDFAF0C2A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454" y="1578761"/>
            <a:ext cx="8326596" cy="3346416"/>
          </a:xfrm>
        </p:spPr>
        <p:txBody>
          <a:bodyPr/>
          <a:lstStyle/>
          <a:p>
            <a:pPr algn="ctr"/>
            <a:r>
              <a:rPr lang="en-US" sz="7200" dirty="0"/>
              <a:t>Predictors </a:t>
            </a:r>
            <a:br>
              <a:rPr lang="en-US" sz="7200" dirty="0"/>
            </a:br>
            <a:r>
              <a:rPr lang="en-US" sz="7200" dirty="0"/>
              <a:t>of </a:t>
            </a:r>
            <a:br>
              <a:rPr lang="en-US" sz="7200" dirty="0"/>
            </a:br>
            <a:r>
              <a:rPr lang="en-US" sz="7200" dirty="0"/>
              <a:t>mental health illness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4C02A1C-46C6-4945-BE82-9E165E47E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096" y="6049108"/>
            <a:ext cx="2181954" cy="106671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Ronit Kumar</a:t>
            </a:r>
          </a:p>
          <a:p>
            <a:pPr marL="342900" indent="-342900">
              <a:buFontTx/>
              <a:buChar char="-"/>
            </a:pPr>
            <a:r>
              <a:rPr lang="en-US" dirty="0"/>
              <a:t>Tejveer Singh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B94A-172F-41C7-8A14-6A6E1DA9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AC61-B29B-42B6-BE2E-DE1593B3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6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C8B3-30B6-4598-93F7-BB8D4D4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w.r.t 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E421FC-2966-4087-8027-AD4350E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8" y="2180492"/>
            <a:ext cx="9319308" cy="46596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E655-2C05-4A13-A7F8-87F0942C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E74CF-467B-4E21-BD81-62F3A154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D78-2095-4B74-9348-6BCFC1E0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w.r.t Family History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723E9A2-9BFD-4EF6-8015-10F8F1E6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6" y="2038302"/>
            <a:ext cx="9350472" cy="46752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0CE2-C043-457C-A115-DB1FFC48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F040-4212-45CD-83A7-1791B7F6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D78-2095-4B74-9348-6BCFC1E0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w.r.t care options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EAAD51-488C-4C34-BF16-2642F34D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9" y="2004646"/>
            <a:ext cx="9417785" cy="47088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0CE2-C043-457C-A115-DB1FFC48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F040-4212-45CD-83A7-1791B7F6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9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D78-2095-4B74-9348-6BCFC1E0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47" y="534217"/>
            <a:ext cx="8366851" cy="1519666"/>
          </a:xfrm>
        </p:spPr>
        <p:txBody>
          <a:bodyPr/>
          <a:lstStyle/>
          <a:p>
            <a:r>
              <a:rPr lang="en-US" dirty="0"/>
              <a:t>probabilities w.r.t Mental health interfering with work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27DC43-4A3A-4574-BF4B-42B9AB11F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4" y="1837837"/>
            <a:ext cx="9666995" cy="48334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0CE2-C043-457C-A115-DB1FFC48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F040-4212-45CD-83A7-1791B7F6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1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511605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2247239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663540"/>
            <a:ext cx="8452604" cy="15276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09D78-2095-4B74-9348-6BCFC1E0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74" y="534217"/>
            <a:ext cx="8316516" cy="1774003"/>
          </a:xfrm>
        </p:spPr>
        <p:txBody>
          <a:bodyPr>
            <a:normAutofit/>
          </a:bodyPr>
          <a:lstStyle/>
          <a:p>
            <a:r>
              <a:rPr lang="en-US" b="1" dirty="0"/>
              <a:t>Scaling and 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6A492-B7AA-4D0D-8ACD-0259B7CE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74" y="2557824"/>
            <a:ext cx="8316516" cy="424588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We're going to scale age, because is extremely different from the other ones. </a:t>
            </a:r>
          </a:p>
          <a:p>
            <a:pPr algn="just"/>
            <a:r>
              <a:rPr lang="en-US" dirty="0"/>
              <a:t>Scaling with age also gives us a nice overview of the distribution of mental health problems across age groups.</a:t>
            </a:r>
          </a:p>
          <a:p>
            <a:pPr algn="just"/>
            <a:r>
              <a:rPr lang="en-US" dirty="0"/>
              <a:t>Build a forest and compute the feature importance. This gives us a nice overview of our most important features that influence our results the most.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0CE2-C043-457C-A115-DB1FFC48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F040-4212-45CD-83A7-1791B7F6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99" y="6914582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9240" y="0"/>
            <a:ext cx="3601384" cy="7559673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27207" y="6867069"/>
            <a:ext cx="378023" cy="503978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D346EFA-2EAF-4BD3-A34A-573F92F95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1523552"/>
            <a:ext cx="5690418" cy="4523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E400B-00EB-4189-AF50-DA0B9C73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857" y="534218"/>
            <a:ext cx="2930289" cy="146004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100" dirty="0"/>
              <a:t>Important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098A9-46DE-42BF-A551-DEFD7A5B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44878-2FAC-4EFA-8B70-14D6DC65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99" y="6914582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83000-EEA1-4D39-B39D-D120AB0BC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857" y="2338459"/>
            <a:ext cx="2930289" cy="4465248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We see that age, gender and </a:t>
            </a:r>
            <a:r>
              <a:rPr lang="en-US" sz="1500" dirty="0" err="1"/>
              <a:t>family_history</a:t>
            </a:r>
            <a:r>
              <a:rPr lang="en-US" sz="1500" dirty="0"/>
              <a:t> are some of the factors that influence our result the most. </a:t>
            </a:r>
          </a:p>
          <a:p>
            <a:pPr algn="just"/>
            <a:r>
              <a:rPr lang="en-US" sz="1500" dirty="0"/>
              <a:t>We also see that people think that having a mental condition does not interfere with their work at all. [Maybe work is the problem?]</a:t>
            </a:r>
          </a:p>
        </p:txBody>
      </p:sp>
    </p:spTree>
    <p:extLst>
      <p:ext uri="{BB962C8B-B14F-4D97-AF65-F5344CB8AC3E}">
        <p14:creationId xmlns:p14="http://schemas.microsoft.com/office/powerpoint/2010/main" val="395099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511605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2247239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663540"/>
            <a:ext cx="8452604" cy="15276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09D78-2095-4B74-9348-6BCFC1E0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74" y="534217"/>
            <a:ext cx="8316516" cy="1774003"/>
          </a:xfrm>
        </p:spPr>
        <p:txBody>
          <a:bodyPr>
            <a:normAutofit/>
          </a:bodyPr>
          <a:lstStyle/>
          <a:p>
            <a:r>
              <a:rPr lang="en-US" b="1" dirty="0"/>
              <a:t>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6A492-B7AA-4D0D-8ACD-0259B7CE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74" y="2557824"/>
            <a:ext cx="8316516" cy="4245882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Evaluating a Classification Model</a:t>
            </a:r>
            <a:endParaRPr lang="en-US" dirty="0"/>
          </a:p>
          <a:p>
            <a:pPr lvl="1" algn="just"/>
            <a:r>
              <a:rPr lang="en-US" b="1" dirty="0"/>
              <a:t>Classification accuracy: </a:t>
            </a:r>
            <a:r>
              <a:rPr lang="en-US" dirty="0"/>
              <a:t>percentage of correct predictions across the results we have.</a:t>
            </a:r>
          </a:p>
          <a:p>
            <a:pPr lvl="1" algn="just"/>
            <a:r>
              <a:rPr lang="en-US" b="1" dirty="0"/>
              <a:t>Null accuracy:</a:t>
            </a:r>
            <a:r>
              <a:rPr lang="en-US" dirty="0"/>
              <a:t> accuracy that could be achieved by always predicting the most frequent class.</a:t>
            </a:r>
          </a:p>
          <a:p>
            <a:pPr lvl="1" algn="just"/>
            <a:r>
              <a:rPr lang="en-US" b="1" dirty="0"/>
              <a:t>Confusion matrix: </a:t>
            </a:r>
            <a:r>
              <a:rPr lang="en-US" dirty="0"/>
              <a:t>Table that describes the performance of a classification model and how correctly it is classifying results.</a:t>
            </a:r>
          </a:p>
          <a:p>
            <a:pPr lvl="1" algn="just"/>
            <a:r>
              <a:rPr lang="en-US" b="1" dirty="0"/>
              <a:t>AUC:</a:t>
            </a:r>
            <a:r>
              <a:rPr lang="en-US" dirty="0"/>
              <a:t> Area under the curve is the percentage of the Rate of Change plot.</a:t>
            </a:r>
          </a:p>
          <a:p>
            <a:pPr lvl="1"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0CE2-C043-457C-A115-DB1FFC48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F040-4212-45CD-83A7-1791B7F6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99" y="6914582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3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511605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2247239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10" y="663540"/>
            <a:ext cx="8452604" cy="15276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F7B14-490F-447F-8A19-2E586AD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74" y="534217"/>
            <a:ext cx="8316516" cy="1774003"/>
          </a:xfrm>
        </p:spPr>
        <p:txBody>
          <a:bodyPr>
            <a:normAutofit/>
          </a:bodyPr>
          <a:lstStyle/>
          <a:p>
            <a:r>
              <a:rPr lang="en-US" b="1"/>
              <a:t>Evaluating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B896-6A8D-4BF3-8943-62759A6A3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74" y="2557824"/>
            <a:ext cx="8316516" cy="4245882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 err="1"/>
              <a:t>KNeighborsClassifier</a:t>
            </a:r>
            <a:r>
              <a:rPr lang="en-US" dirty="0"/>
              <a:t> function</a:t>
            </a:r>
          </a:p>
          <a:p>
            <a:r>
              <a:rPr lang="en-US" dirty="0"/>
              <a:t>Decision Tree classifier function</a:t>
            </a:r>
          </a:p>
          <a:p>
            <a:r>
              <a:rPr lang="en-US" dirty="0"/>
              <a:t>Random Forests function</a:t>
            </a:r>
          </a:p>
          <a:p>
            <a:r>
              <a:rPr lang="en-US" dirty="0"/>
              <a:t>Bagging function</a:t>
            </a:r>
          </a:p>
          <a:p>
            <a:r>
              <a:rPr lang="en-US" dirty="0"/>
              <a:t>Stacking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9C06B-A025-4413-AC04-7927330C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131C-11E5-484E-A6BE-AFBBE78C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99" y="6914582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DB6A-E2BC-441E-AF15-5A1AA708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Success method plot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466AFF-C731-4300-8B8F-A4B7E495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0" y="1702284"/>
            <a:ext cx="9263803" cy="501030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E5C1D-249B-448E-80CC-933B082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19EF5-7194-44F5-A4E7-22A7F81C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731E-FBAA-4BAA-A918-C1796810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odel training">
            <a:hlinkClick r:id="" action="ppaction://media"/>
            <a:extLst>
              <a:ext uri="{FF2B5EF4-FFF2-40B4-BE49-F238E27FC236}">
                <a16:creationId xmlns:a16="http://schemas.microsoft.com/office/drawing/2014/main" id="{02319550-BB2C-4B03-BFF5-8D6165F58F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5858"/>
            <a:ext cx="10080625" cy="56679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C4957-F0DF-439A-B019-B08F1F7F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4F8B4-6600-414C-8688-9DB1BF5E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B663-9DA9-4D5F-9775-3BE127FB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4E81-0EEA-4404-B201-84F8D27D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This is a simple supervised learning model trained on Open Source Mental Illness dataset from a 2014 survey that measures attitudes towards mental health and frequency of mental health disorders in the tech workplace.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b="1" dirty="0"/>
              <a:t>Can we predict whether a patient will seek treatment of his/her mental illness or not according to the values obtained in the dataset?</a:t>
            </a:r>
            <a:endParaRPr lang="en-US" sz="2800" dirty="0"/>
          </a:p>
          <a:p>
            <a:pPr algn="just"/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87E5C-C694-44B3-A594-4F88DFCA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4944-95C7-4A0B-B18B-FFD74D86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4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74AB-E65A-4EF8-8634-DF1046A8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97C0-4B8F-42A9-8434-DC33DD8D8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47" y="2338459"/>
            <a:ext cx="8568531" cy="437183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As a beginner we don't know whether the results are the best. We think over 80% of success in the majority of methods is a good rate, but we got our doubts.</a:t>
            </a:r>
          </a:p>
          <a:p>
            <a:pPr algn="just"/>
            <a:r>
              <a:rPr lang="en-US" sz="2000" dirty="0"/>
              <a:t>We see that women are at higher risk to mental health issues, but find it harder to communicate their issues.</a:t>
            </a:r>
          </a:p>
          <a:p>
            <a:pPr algn="just"/>
            <a:r>
              <a:rPr lang="en-US" sz="2000" dirty="0"/>
              <a:t>People working at tech companies are more open to discussing mental health issues than people working in other industries.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E1CA0-A1FC-4183-AF3C-D2A5E247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E135C-42B2-486C-B0A6-AAEDAA23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9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9382-2639-492F-B0CA-E4B3529D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F950-4A63-4866-BFDE-AD317C04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https://www.kaggle.com/kairosart/machine-learning-for-mental-health/data</a:t>
            </a:r>
            <a:endParaRPr lang="en-US" dirty="0"/>
          </a:p>
          <a:p>
            <a:r>
              <a:rPr lang="en-US" dirty="0">
                <a:hlinkClick r:id="rId3"/>
              </a:rPr>
              <a:t>http://scikit-learn.org/stable/modules/grid_search.html</a:t>
            </a:r>
            <a:endParaRPr lang="en-US" dirty="0"/>
          </a:p>
          <a:p>
            <a:r>
              <a:rPr lang="en-US" dirty="0">
                <a:hlinkClick r:id="rId4"/>
              </a:rPr>
              <a:t>https://machinelearningmastery.com/bagging-and-random-forest-ensemble-algorithms-for-machine-learning/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https://en.wikipedia.org/wiki/Logistic_regression</a:t>
            </a:r>
            <a:endParaRPr lang="en-US" dirty="0"/>
          </a:p>
          <a:p>
            <a:r>
              <a:rPr lang="en-US" dirty="0" err="1"/>
              <a:t>DataCamp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0D41F-F862-4797-BD6D-DD9E7A9D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F5A0A-8171-440A-8DC0-363DBBA6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6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DAAC9AA-7AE2-41BF-8B89-5172BE87C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 r="2" b="2"/>
          <a:stretch/>
        </p:blipFill>
        <p:spPr>
          <a:xfrm>
            <a:off x="20" y="10"/>
            <a:ext cx="10080605" cy="75596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755967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0"/>
            <a:ext cx="10078104" cy="7559675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27207" y="6867069"/>
            <a:ext cx="378023" cy="503978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DACEC-85F7-494C-91F8-A83B5F08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6A9BD-F557-4830-8DB0-C0B76DDC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99" y="6914582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66C3-0132-4C9C-B848-1F4234C8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and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D4FF-5418-4D55-A9DE-900236615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99CC66"/>
              </a:buClr>
              <a:buSzPct val="45000"/>
              <a:buNone/>
            </a:pPr>
            <a:r>
              <a:rPr lang="en-US" dirty="0"/>
              <a:t>The project has been implemented using python machine learning libraries:</a:t>
            </a:r>
          </a:p>
          <a:p>
            <a:pPr lvl="0"/>
            <a:r>
              <a:rPr lang="en-US" dirty="0"/>
              <a:t>Linear Algebra - NumPy </a:t>
            </a:r>
          </a:p>
          <a:p>
            <a:pPr lvl="0"/>
            <a:r>
              <a:rPr lang="en-US" dirty="0"/>
              <a:t>Data Processing - Pandas</a:t>
            </a:r>
          </a:p>
          <a:p>
            <a:pPr lvl="0"/>
            <a:r>
              <a:rPr lang="en-US" dirty="0"/>
              <a:t>Visualization -  Matplotlib, Seaborn</a:t>
            </a:r>
          </a:p>
          <a:p>
            <a:pPr lvl="0"/>
            <a:r>
              <a:rPr lang="en-US" dirty="0"/>
              <a:t>Computing – SciPy</a:t>
            </a:r>
          </a:p>
          <a:p>
            <a:pPr lvl="0"/>
            <a:r>
              <a:rPr lang="en-US" dirty="0"/>
              <a:t>Algorithms - </a:t>
            </a:r>
            <a:r>
              <a:rPr lang="en-US" dirty="0" err="1"/>
              <a:t>sklearn</a:t>
            </a:r>
            <a:r>
              <a:rPr lang="en-US" dirty="0"/>
              <a:t>.</a:t>
            </a:r>
          </a:p>
          <a:p>
            <a:r>
              <a:rPr lang="en-US" dirty="0"/>
              <a:t>Input File – CSV [survey.csv]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4E2E-931A-41C5-AEDC-1D265035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9B81A-FCC0-4FB6-8086-F7C77B8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2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DD3E-67F6-4FAE-917D-2493A170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C332-6CCC-4C09-8A4F-42C35B90F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Dealing with Missing Data</a:t>
            </a:r>
          </a:p>
          <a:p>
            <a:pPr lvl="1"/>
            <a:r>
              <a:rPr lang="en-US" dirty="0"/>
              <a:t>Get rid of the variables like "Timestamp", “comments”,  “state” because they are not really useful to our study.</a:t>
            </a:r>
          </a:p>
          <a:p>
            <a:r>
              <a:rPr lang="en-US" dirty="0"/>
              <a:t>Cleaning </a:t>
            </a:r>
            <a:r>
              <a:rPr lang="en-US" dirty="0" err="1"/>
              <a:t>NaN</a:t>
            </a:r>
            <a:r>
              <a:rPr lang="en-US" dirty="0"/>
              <a:t>. Replacing it with either a default value or with the mean of all the values seen so far. We coerced values for missing data fields. </a:t>
            </a:r>
          </a:p>
          <a:p>
            <a:r>
              <a:rPr lang="en-US" dirty="0"/>
              <a:t>Split the data into clearly identifiable classes. The original data had many discrepancies that were cleaned or removed.</a:t>
            </a:r>
          </a:p>
          <a:p>
            <a:r>
              <a:rPr lang="en-US" dirty="0"/>
              <a:t>For example, A lot of people left out the self-employed field. So it was marked </a:t>
            </a:r>
            <a:r>
              <a:rPr lang="en-US" dirty="0" err="1"/>
              <a:t>NaN</a:t>
            </a:r>
            <a:r>
              <a:rPr lang="en-US" dirty="0"/>
              <a:t>. It was changed to not self employed.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2ACF8-C01C-4BDB-BF05-E2589E69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15AF5-1583-4D36-B448-08FBF56E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F9568ED-5BA8-4893-A83C-D515131D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3" y="862337"/>
            <a:ext cx="6641411" cy="598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0CC59-EE36-4CC3-BC32-E88E4382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082" y="534217"/>
            <a:ext cx="2460991" cy="1774003"/>
          </a:xfrm>
        </p:spPr>
        <p:txBody>
          <a:bodyPr>
            <a:normAutofit/>
          </a:bodyPr>
          <a:lstStyle/>
          <a:p>
            <a:r>
              <a:rPr lang="en-US" sz="4600" dirty="0"/>
              <a:t>Encoding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C95B5-B8B9-4CB8-B641-7319D91F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4988-2F13-4E31-8403-276BD35B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300" y="6914584"/>
            <a:ext cx="529233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D87A81-8BA1-4EE3-91D0-5180136C41A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5EBE6D-11B7-472F-9E22-3EDC21BF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082" y="2338459"/>
            <a:ext cx="2460991" cy="4511310"/>
          </a:xfrm>
        </p:spPr>
        <p:txBody>
          <a:bodyPr>
            <a:normAutofit/>
          </a:bodyPr>
          <a:lstStyle/>
          <a:p>
            <a:pPr algn="just"/>
            <a:r>
              <a:rPr lang="en-US" sz="1700" dirty="0"/>
              <a:t>Dividing data into clearly identifiable labels.</a:t>
            </a:r>
          </a:p>
          <a:p>
            <a:pPr algn="just"/>
            <a:r>
              <a:rPr lang="en-US" sz="1700" dirty="0"/>
              <a:t>The data labels will be used for parameter tuning.</a:t>
            </a:r>
          </a:p>
          <a:p>
            <a:pPr algn="just"/>
            <a:r>
              <a:rPr lang="en-US" sz="1700" dirty="0"/>
              <a:t>We will see in the next slides how these labels will be used for exploratory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417564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48475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473961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636693"/>
            <a:ext cx="8452604" cy="30238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8192" y="4485234"/>
            <a:ext cx="893716" cy="1191494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F0965A7-524A-44F1-B044-48411EA4F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0078104" cy="7559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EE5433-7B78-4432-965F-8790C3F4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92" y="720077"/>
            <a:ext cx="9019640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7AAA96-ECD9-48EA-B942-1172BB519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8" y="906461"/>
            <a:ext cx="4257804" cy="534206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DF8789D-6216-4AA8-BDF0-3B55CDB4C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87" y="1161950"/>
            <a:ext cx="2850342" cy="48310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48BD5A8-902E-46F3-9C9F-F939987C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92" y="6345975"/>
            <a:ext cx="9019640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00B863-FA71-4FFB-9F30-56E95B0D3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6294" y="5795750"/>
            <a:ext cx="893716" cy="1191495"/>
            <a:chOff x="9685338" y="4460675"/>
            <a:chExt cx="1080904" cy="108090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EB133C-6376-45CC-9FB6-8B48E690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644" y="1161950"/>
            <a:ext cx="3815936" cy="4118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770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CD0B-4E67-4E99-9CE3-95B0440C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1F4D0-084E-49FD-9EB9-1A62A2BC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0931" y="6037660"/>
            <a:ext cx="987118" cy="705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7D87A81-8BA1-4EE3-91D0-5180136C41AA}" type="slidenum">
              <a:rPr lang="en-US" sz="2800" smtClean="0">
                <a:latin typeface="+mj-lt"/>
              </a:rPr>
              <a:pPr defTabSz="914400">
                <a:spcAft>
                  <a:spcPts val="600"/>
                </a:spcAft>
              </a:pPr>
              <a:t>6</a:t>
            </a:fld>
            <a:endParaRPr lang="en-US" sz="280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763BB-6ECE-42B2-B52C-E5FFFFDBC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644" y="3779837"/>
            <a:ext cx="3815936" cy="223766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just" defTabSz="914400">
              <a:spcBef>
                <a:spcPts val="1200"/>
              </a:spcBef>
              <a:buNone/>
            </a:pPr>
            <a:r>
              <a:rPr lang="en-US" sz="1900" dirty="0">
                <a:solidFill>
                  <a:srgbClr val="000000"/>
                </a:solidFill>
              </a:rPr>
              <a:t>We use a simple sum function over the Boolean </a:t>
            </a:r>
            <a:r>
              <a:rPr lang="en-US" sz="1900" dirty="0" err="1">
                <a:solidFill>
                  <a:srgbClr val="000000"/>
                </a:solidFill>
              </a:rPr>
              <a:t>isNull</a:t>
            </a:r>
            <a:r>
              <a:rPr lang="en-US" sz="1900" dirty="0">
                <a:solidFill>
                  <a:srgbClr val="000000"/>
                </a:solidFill>
              </a:rPr>
              <a:t>?. We divide it by 100 to see what percentage of data is missing. </a:t>
            </a:r>
          </a:p>
          <a:p>
            <a:pPr marL="0" indent="0" algn="just" defTabSz="914400">
              <a:spcBef>
                <a:spcPts val="1200"/>
              </a:spcBef>
              <a:buNone/>
            </a:pPr>
            <a:endParaRPr lang="en-US" sz="1900" dirty="0">
              <a:solidFill>
                <a:srgbClr val="000000"/>
              </a:solidFill>
            </a:endParaRPr>
          </a:p>
          <a:p>
            <a:pPr marL="0" indent="0" algn="just" defTabSz="914400">
              <a:spcBef>
                <a:spcPts val="1200"/>
              </a:spcBef>
              <a:buNone/>
            </a:pPr>
            <a:r>
              <a:rPr lang="en-US" sz="1900" dirty="0">
                <a:solidFill>
                  <a:srgbClr val="000000"/>
                </a:solidFill>
              </a:rPr>
              <a:t>Our data has been cleaned of all discrepancies which can be seen here.</a:t>
            </a:r>
          </a:p>
        </p:txBody>
      </p:sp>
    </p:spTree>
    <p:extLst>
      <p:ext uri="{BB962C8B-B14F-4D97-AF65-F5344CB8AC3E}">
        <p14:creationId xmlns:p14="http://schemas.microsoft.com/office/powerpoint/2010/main" val="18476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48475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473961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636693"/>
            <a:ext cx="8452604" cy="30238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8192" y="4485234"/>
            <a:ext cx="893716" cy="1191494"/>
            <a:chOff x="9685338" y="4460675"/>
            <a:chExt cx="1080904" cy="10809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0078104" cy="7559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023077"/>
            <a:ext cx="8558451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6372002"/>
            <a:ext cx="8558451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9887" y="1223627"/>
            <a:ext cx="2799929" cy="504893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6294" y="5795750"/>
            <a:ext cx="893716" cy="1191495"/>
            <a:chOff x="9685338" y="4460675"/>
            <a:chExt cx="1080904" cy="108090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55405F-6260-4DD0-ACB1-86D95EF21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" y="1287115"/>
            <a:ext cx="6358876" cy="4985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7EB9FB-7838-4C16-88EC-1BC707E2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32" y="1578760"/>
            <a:ext cx="2330332" cy="12950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41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0A44-95DE-4C4A-8354-B7239550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032" y="2985441"/>
            <a:ext cx="2330332" cy="2685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 defTabSz="914400">
              <a:spcBef>
                <a:spcPts val="1200"/>
              </a:spcBef>
              <a:buNone/>
            </a:pPr>
            <a:r>
              <a:rPr lang="en-US" sz="1500" dirty="0">
                <a:solidFill>
                  <a:srgbClr val="000000"/>
                </a:solidFill>
              </a:rPr>
              <a:t>Variability comparison between categories of variables.</a:t>
            </a:r>
          </a:p>
          <a:p>
            <a:pPr marL="0" indent="0" algn="just" defTabSz="914400">
              <a:spcBef>
                <a:spcPts val="1200"/>
              </a:spcBef>
              <a:buNone/>
            </a:pPr>
            <a:endParaRPr lang="en-US" sz="1500" dirty="0">
              <a:solidFill>
                <a:srgbClr val="000000"/>
              </a:solidFill>
            </a:endParaRPr>
          </a:p>
          <a:p>
            <a:pPr marL="0" indent="0" algn="just" defTabSz="914400">
              <a:spcBef>
                <a:spcPts val="1200"/>
              </a:spcBef>
              <a:buNone/>
            </a:pPr>
            <a:r>
              <a:rPr lang="en-US" sz="1500" dirty="0">
                <a:solidFill>
                  <a:srgbClr val="000000"/>
                </a:solidFill>
              </a:rPr>
              <a:t>We see that some parameters like anonymity, </a:t>
            </a:r>
            <a:r>
              <a:rPr lang="en-US" sz="1500" dirty="0" err="1">
                <a:solidFill>
                  <a:srgbClr val="000000"/>
                </a:solidFill>
              </a:rPr>
              <a:t>care_options</a:t>
            </a:r>
            <a:r>
              <a:rPr lang="en-US" sz="1500" dirty="0">
                <a:solidFill>
                  <a:srgbClr val="000000"/>
                </a:solidFill>
              </a:rPr>
              <a:t> are more co-related.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2BCB9-7617-4BE9-9885-55FEFE8D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5231845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AEA0-065E-4B32-8C98-71809B2A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0931" y="6037660"/>
            <a:ext cx="987118" cy="705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7D87A81-8BA1-4EE3-91D0-5180136C41AA}" type="slidenum">
              <a:rPr lang="en-US" sz="2800" smtClean="0">
                <a:latin typeface="+mj-lt"/>
              </a:rPr>
              <a:pPr defTabSz="914400">
                <a:spcAft>
                  <a:spcPts val="600"/>
                </a:spcAft>
              </a:pPr>
              <a:t>7</a:t>
            </a:fld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77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48475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4739618"/>
            <a:ext cx="8452604" cy="8893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366" y="1636693"/>
            <a:ext cx="8452604" cy="302387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8192" y="4485234"/>
            <a:ext cx="893716" cy="1191494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3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27206" y="6867069"/>
            <a:ext cx="378024" cy="503978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A42B2BE-C222-4EF9-A3DF-B66AF77C2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926855"/>
            <a:ext cx="5705974" cy="5705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45A93-6A8C-4E6D-8031-28D7665D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824" y="774227"/>
            <a:ext cx="3221520" cy="4150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48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charts to see data relationship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1BCD2-3BB7-40EA-9A0B-192641A7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695" y="6914582"/>
            <a:ext cx="4611886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43F0C-B413-487F-B70E-FA0BE442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055" y="6763038"/>
            <a:ext cx="436326" cy="705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7D87A81-8BA1-4EE3-91D0-5180136C41AA}" type="slidenum">
              <a:rPr lang="en-US" sz="1300">
                <a:latin typeface="+mj-lt"/>
              </a:rPr>
              <a:pPr defTabSz="914400">
                <a:spcAft>
                  <a:spcPts val="600"/>
                </a:spcAft>
              </a:pPr>
              <a:t>8</a:t>
            </a:fld>
            <a:endParaRPr lang="en-US" sz="13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1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07B5-FC5B-4886-8D0B-832D0303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and density by Age</a:t>
            </a:r>
          </a:p>
        </p:txBody>
      </p:sp>
      <p:pic>
        <p:nvPicPr>
          <p:cNvPr id="7" name="Content Placeholder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26AACE2-0A06-4B40-85C5-A2F18EDC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6" y="1674055"/>
            <a:ext cx="9120211" cy="50807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0E599-910A-48E2-9574-864160D0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590 |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DBC46-FB21-4EF8-9932-125A1347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87A81-8BA1-4EE3-91D0-5180136C41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3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229</TotalTime>
  <Words>770</Words>
  <Application>Microsoft Office PowerPoint</Application>
  <PresentationFormat>Custom</PresentationFormat>
  <Paragraphs>114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Predictors  of  mental health illness</vt:lpstr>
      <vt:lpstr>introduction</vt:lpstr>
      <vt:lpstr>Library and data loading</vt:lpstr>
      <vt:lpstr>Data cleaning</vt:lpstr>
      <vt:lpstr>Encoding data</vt:lpstr>
      <vt:lpstr>Testing</vt:lpstr>
      <vt:lpstr>Covariance Matrix</vt:lpstr>
      <vt:lpstr>charts to see data relationship</vt:lpstr>
      <vt:lpstr>Distribution and density by Age</vt:lpstr>
      <vt:lpstr>probabilities w.r.t Age</vt:lpstr>
      <vt:lpstr>probabilities w.r.t Family History</vt:lpstr>
      <vt:lpstr>probabilities w.r.t care options</vt:lpstr>
      <vt:lpstr>probabilities w.r.t Mental health interfering with work</vt:lpstr>
      <vt:lpstr>Scaling and fitting</vt:lpstr>
      <vt:lpstr>Important features</vt:lpstr>
      <vt:lpstr>Tuning</vt:lpstr>
      <vt:lpstr>Evaluating models</vt:lpstr>
      <vt:lpstr>Success method plot</vt:lpstr>
      <vt:lpstr>PowerPoint Presentation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Predictors of mental health illness</dc:title>
  <dc:creator>Tejveer Singh</dc:creator>
  <cp:lastModifiedBy>Tejveer Singh</cp:lastModifiedBy>
  <cp:revision>24</cp:revision>
  <dcterms:created xsi:type="dcterms:W3CDTF">2018-05-11T17:37:01Z</dcterms:created>
  <dcterms:modified xsi:type="dcterms:W3CDTF">2018-05-11T21:42:55Z</dcterms:modified>
</cp:coreProperties>
</file>